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60" r:id="rId5"/>
    <p:sldId id="29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69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91" r:id="rId33"/>
    <p:sldId id="289" r:id="rId34"/>
  </p:sldIdLst>
  <p:sldSz cx="10080625" cy="7559675"/>
  <p:notesSz cx="7772400" cy="10058400"/>
  <p:embeddedFontLst>
    <p:embeddedFont>
      <p:font typeface="Tahoma" panose="020B0604030504040204" pitchFamily="3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F59C4F5-E55E-459E-BDCE-1C738C784546}">
  <a:tblStyle styleId="{3F59C4F5-E55E-459E-BDCE-1C738C7845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2DE2EB-05C6-4A2B-A005-D657A7ACFE8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158" y="-61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Shape 5"/>
          <p:cNvSpPr/>
          <p:nvPr/>
        </p:nvSpPr>
        <p:spPr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Shape 6"/>
          <p:cNvSpPr/>
          <p:nvPr/>
        </p:nvSpPr>
        <p:spPr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Shape 8"/>
          <p:cNvSpPr/>
          <p:nvPr/>
        </p:nvSpPr>
        <p:spPr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Shape 9"/>
          <p:cNvSpPr/>
          <p:nvPr/>
        </p:nvSpPr>
        <p:spPr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" name="Shape 1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63588"/>
            <a:ext cx="5014913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3950" cy="451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28575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398963" y="0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28575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0" y="9555163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lvl="1" indent="-28575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41086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3950" cy="451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3950" cy="451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[McClure Rev. 6-22-15]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63588"/>
            <a:ext cx="5029200" cy="3771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5538" cy="451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 signals take longer to get to the GPS, so it think the distance to the satellite is further than is actually is.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3325" cy="37592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5538" cy="442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Same trail up and down, GPS shows two tracks when in the gully.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3950" cy="451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-Issue with solar chargers – phone’s screen turn on when a charger is connected or disconnected, so a solar charger when walking may actually drain the battery faster. It’s best to charge an external battery, then use that to charge the phone.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3950" cy="4511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00" cy="48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3950" cy="451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Rough timeline: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6:30 Intros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6:40 start presentation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7:45 break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8:00 start exercises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9:00 regroup, final questions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Mention that presentation will be sent out after class – a PDF is in the GPS class document folder on Mountaineers.org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3950" cy="451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Other tools? What have people used?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Shape 265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00" cy="48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00" cy="48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00" cy="48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00" cy="48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00" cy="48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00" cy="48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00" cy="48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00" cy="48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00" cy="48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00" cy="48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00" cy="48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4000" cy="45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00" cy="489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3950" cy="451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Time of flight is approx 0.07 seconds, very small time differences.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Orbital height is 20,180 km (12,540 mi).  12540/186000 (</a:t>
            </a:r>
            <a:r>
              <a:rPr lang="en-US" sz="1200" b="0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)= 0.067 seconds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3950" cy="451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 three satellites (circles), the location can be pointed to one location where all three cross.  To get altitude, we need a fourth satellite signal. 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4398963" y="9555163"/>
            <a:ext cx="33591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63588"/>
            <a:ext cx="5029200" cy="3771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5538" cy="451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uses triangulation, same concept as triangulation on a map. 4 satellites are needed because it is triangulating in 3D space (position and altitude).</a:t>
            </a:r>
            <a:endParaRPr/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fourth satellite is for “trilateration”.  Three can get you to two points, but one is usually out in space (i.e.. Two points at different altitudes). Fourth helps calculate a timing correction.  It’s placing you at an intersection of circle X, Y, Z, and TIME.  (fourth satellite reduces clock variability)</a:t>
            </a: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 Air Force used to have ability to degrade GPS accuracy, they claim to have disabled this functionality but its just software…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777875" y="4776788"/>
            <a:ext cx="6203950" cy="45116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63588"/>
            <a:ext cx="5011737" cy="37576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ctr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ctr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ctr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ctr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ctr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 rot="5400000">
            <a:off x="2543969" y="-272256"/>
            <a:ext cx="4975225" cy="905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 rot="5400000">
            <a:off x="5207000" y="2390775"/>
            <a:ext cx="6442075" cy="226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 rot="5400000">
            <a:off x="602456" y="202407"/>
            <a:ext cx="6442075" cy="6640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503238" y="1768475"/>
            <a:ext cx="9056687" cy="497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9" name="Shape 29"/>
          <p:cNvCxnSpPr/>
          <p:nvPr/>
        </p:nvCxnSpPr>
        <p:spPr>
          <a:xfrm>
            <a:off x="468312" y="1365351"/>
            <a:ext cx="7620000" cy="0"/>
          </a:xfrm>
          <a:prstGeom prst="straightConnector1">
            <a:avLst/>
          </a:prstGeom>
          <a:solidFill>
            <a:srgbClr val="00B8FF"/>
          </a:solidFill>
          <a:ln w="635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504825" y="2397125"/>
            <a:ext cx="4452938" cy="4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4"/>
          </p:nvPr>
        </p:nvSpPr>
        <p:spPr>
          <a:xfrm>
            <a:off x="5121275" y="2397125"/>
            <a:ext cx="4456113" cy="4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503238" y="1768475"/>
            <a:ext cx="4451350" cy="497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5106988" y="1768475"/>
            <a:ext cx="4452937" cy="497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941763" y="301625"/>
            <a:ext cx="5635625" cy="6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pic" idx="2"/>
          </p:nvPr>
        </p:nvSpPr>
        <p:spPr>
          <a:xfrm>
            <a:off x="1976438" y="674688"/>
            <a:ext cx="6048375" cy="453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76438" y="5916613"/>
            <a:ext cx="6048375" cy="88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ts val="1400"/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6904037"/>
            <a:ext cx="10080625" cy="655637"/>
          </a:xfrm>
          <a:prstGeom prst="rect">
            <a:avLst/>
          </a:prstGeom>
          <a:solidFill>
            <a:srgbClr val="87A81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503238" y="1768475"/>
            <a:ext cx="9056687" cy="497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85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575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288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/>
          <p:nvPr/>
        </p:nvSpPr>
        <p:spPr>
          <a:xfrm>
            <a:off x="8785225" y="7155656"/>
            <a:ext cx="1295400" cy="34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r>
              <a:rPr lang="en-US"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18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2" name="Shape 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0380" y="7022580"/>
            <a:ext cx="2286000" cy="45608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696912" y="655637"/>
            <a:ext cx="8569325" cy="245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Wilderness</a:t>
            </a:r>
            <a:br>
              <a:rPr lang="en-US" sz="54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54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GPS </a:t>
            </a:r>
            <a:r>
              <a:rPr lang="en-US" sz="54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Navigation</a:t>
            </a:r>
            <a:endParaRPr sz="54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1535112" y="3856037"/>
            <a:ext cx="7056437" cy="1931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rPr lang="en-US" sz="2400"/>
              <a:t>Olympia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Navigation Committee</a:t>
            </a:r>
            <a:endParaRPr sz="2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 Mountaineers</a:t>
            </a:r>
            <a:endParaRPr/>
          </a:p>
        </p:txBody>
      </p:sp>
      <p:sp>
        <p:nvSpPr>
          <p:cNvPr id="69" name="Shape 69"/>
          <p:cNvSpPr txBox="1"/>
          <p:nvPr/>
        </p:nvSpPr>
        <p:spPr>
          <a:xfrm>
            <a:off x="8469312" y="7238091"/>
            <a:ext cx="132279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Rev 5, Jan 18, 2016</a:t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503238" y="1646600"/>
            <a:ext cx="9056700" cy="49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457200" lvl="0" indent="-457200" rtl="0">
              <a:spcBef>
                <a:spcPts val="142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000">
                <a:solidFill>
                  <a:schemeClr val="dk1"/>
                </a:solidFill>
              </a:rPr>
              <a:t>No need for WiFi, Cellular, or other signals</a:t>
            </a:r>
            <a:br>
              <a:rPr lang="en-US" sz="3000">
                <a:solidFill>
                  <a:schemeClr val="dk1"/>
                </a:solidFill>
              </a:rPr>
            </a:br>
            <a:endParaRPr sz="3000"/>
          </a:p>
          <a:p>
            <a:pPr marL="457200" marR="0" lvl="0" indent="-4572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GPS only calculates position (including altitude</a:t>
            </a:r>
            <a:r>
              <a:rPr lang="en-US"/>
              <a:t>)</a:t>
            </a:r>
            <a:r>
              <a:rPr lang="en-US" sz="3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32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Using position, device and software computes:</a:t>
            </a:r>
            <a:endParaRPr/>
          </a:p>
          <a:p>
            <a:pPr marL="857250" marR="0" lvl="1" indent="-46355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Speed, Direction of travel</a:t>
            </a:r>
            <a:endParaRPr/>
          </a:p>
          <a:p>
            <a:pPr marL="857250" marR="0" lvl="1" indent="-46355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/>
              <a:t>Routes,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Track</a:t>
            </a:r>
            <a:r>
              <a:rPr lang="en-US"/>
              <a:t>s</a:t>
            </a:r>
            <a:endParaRPr/>
          </a:p>
          <a:p>
            <a:pPr marL="857250" marR="0" lvl="1" indent="-46355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Etc.</a:t>
            </a:r>
            <a:endParaRPr/>
          </a:p>
          <a:p>
            <a:pPr marL="857250" marR="0" lvl="1" indent="-285750" algn="l" rtl="0">
              <a:lnSpc>
                <a:spcPct val="93000"/>
              </a:lnSpc>
              <a:spcBef>
                <a:spcPts val="1138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lvl="0" indent="-482600" rtl="0">
              <a:spcBef>
                <a:spcPts val="1425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dirty="0">
                <a:solidFill>
                  <a:schemeClr val="dk1"/>
                </a:solidFill>
              </a:rPr>
              <a:t>GPS Receivers ONLY need Satellite </a:t>
            </a:r>
            <a:r>
              <a:rPr lang="en-US" sz="3600" dirty="0" smtClean="0">
                <a:solidFill>
                  <a:schemeClr val="dk1"/>
                </a:solidFill>
              </a:rPr>
              <a:t>signals</a:t>
            </a:r>
            <a:endParaRPr sz="36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6038" y="4029838"/>
            <a:ext cx="2857500" cy="28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Common Accuracy Issues</a:t>
            </a:r>
            <a:endParaRPr sz="4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503238" y="1768475"/>
            <a:ext cx="9056687" cy="497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457200" marR="0" lvl="0" indent="-4572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</a:pPr>
            <a:r>
              <a:rPr lang="en-US" dirty="0"/>
              <a:t>Restricted View of Sky (can’t find satellites)</a:t>
            </a:r>
            <a:endParaRPr dirty="0"/>
          </a:p>
          <a:p>
            <a:pPr marL="457200" marR="0" lvl="0" indent="-4572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</a:pPr>
            <a:r>
              <a:rPr lang="en-US" sz="32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Reflected Signals (multipath)</a:t>
            </a:r>
            <a:endParaRPr lang="en-US" dirty="0" smtClean="0"/>
          </a:p>
          <a:p>
            <a:pPr marL="457200" marR="0" lvl="0" indent="-4572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</a:pPr>
            <a:r>
              <a:rPr lang="en-US" dirty="0" smtClean="0">
                <a:solidFill>
                  <a:schemeClr val="dk1"/>
                </a:solidFill>
              </a:rPr>
              <a:t>Atmospheric Conditions</a:t>
            </a:r>
            <a:endParaRPr lang="en-US" dirty="0" smtClean="0"/>
          </a:p>
          <a:p>
            <a:pPr marL="457200" marR="0" lvl="0" indent="-4572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●"/>
            </a:pPr>
            <a:r>
              <a:rPr lang="en-US" sz="32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No </a:t>
            </a:r>
            <a:r>
              <a:rPr lang="en-US" sz="32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Orbit Information</a:t>
            </a:r>
            <a:endParaRPr dirty="0"/>
          </a:p>
          <a:p>
            <a:pPr marL="457200" marR="0" lvl="0" indent="-2540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1584625" y="4924525"/>
            <a:ext cx="7069800" cy="1608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990000"/>
                </a:solidFill>
              </a:rPr>
              <a:t>GPS is Usually Reliable</a:t>
            </a:r>
            <a:br>
              <a:rPr lang="en-US" sz="3600">
                <a:solidFill>
                  <a:srgbClr val="990000"/>
                </a:solidFill>
              </a:rPr>
            </a:br>
            <a:r>
              <a:rPr lang="en-US" sz="3600">
                <a:solidFill>
                  <a:srgbClr val="990000"/>
                </a:solidFill>
              </a:rPr>
              <a:t> so Errors can Surprise you.</a:t>
            </a:r>
            <a:br>
              <a:rPr lang="en-US" sz="3600">
                <a:solidFill>
                  <a:srgbClr val="990000"/>
                </a:solidFill>
              </a:rPr>
            </a:br>
            <a:r>
              <a:rPr lang="en-US" sz="2400">
                <a:solidFill>
                  <a:srgbClr val="990000"/>
                </a:solidFill>
              </a:rPr>
              <a:t>(Hint: Use your Brain)</a:t>
            </a:r>
            <a:endParaRPr sz="240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503238" y="1768475"/>
            <a:ext cx="9056687" cy="497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457200" marR="0" lvl="0" indent="-4572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Signals reflect off of buildings or canyons, which increases Time of Flight, creating error</a:t>
            </a:r>
            <a:endParaRPr sz="32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0512" y="3017837"/>
            <a:ext cx="4408500" cy="36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Signal Reflections - Multipath</a:t>
            </a:r>
            <a:endParaRPr sz="4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112" y="122237"/>
            <a:ext cx="9240182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>
            <a:spLocks noGrp="1"/>
          </p:cNvSpPr>
          <p:nvPr>
            <p:ph type="body" idx="4294967295"/>
          </p:nvPr>
        </p:nvSpPr>
        <p:spPr>
          <a:xfrm>
            <a:off x="657650" y="6446825"/>
            <a:ext cx="85290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342900" marR="0" lvl="0" indent="-3429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Position errors:</a:t>
            </a:r>
            <a:r>
              <a:rPr lang="en-US" sz="2000"/>
              <a:t>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Same trail both directions – GPS shows 2 tracks</a:t>
            </a:r>
            <a:endParaRPr sz="20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91" name="Shape 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8826" y="122225"/>
            <a:ext cx="3583483" cy="6370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sng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Battery Management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sz="44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44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6" name="Shape 206"/>
          <p:cNvSpPr txBox="1">
            <a:spLocks noGrp="1"/>
          </p:cNvSpPr>
          <p:nvPr>
            <p:ph type="body" idx="2"/>
          </p:nvPr>
        </p:nvSpPr>
        <p:spPr>
          <a:xfrm>
            <a:off x="352425" y="2408237"/>
            <a:ext cx="4452938" cy="41148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US" sz="2800" b="1" dirty="0" smtClean="0"/>
              <a:t>Conserving Power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b="0" i="0" u="none" strike="noStrike" cap="none" dirty="0" smtClea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rgbClr val="C00000"/>
                </a:solidFill>
                <a:latin typeface="Tahoma"/>
                <a:ea typeface="Tahoma"/>
                <a:cs typeface="Tahoma"/>
                <a:sym typeface="Tahoma"/>
              </a:rPr>
              <a:t>Start </a:t>
            </a:r>
            <a:r>
              <a:rPr lang="en-US" sz="2400" b="0" i="0" u="none" strike="noStrike" cap="none" dirty="0">
                <a:solidFill>
                  <a:srgbClr val="C00000"/>
                </a:solidFill>
                <a:sym typeface="Tahoma"/>
              </a:rPr>
              <a:t>with full battery</a:t>
            </a:r>
            <a:endParaRPr dirty="0">
              <a:solidFill>
                <a:srgbClr val="C00000"/>
              </a:solidFill>
            </a:endParaRPr>
          </a:p>
          <a:p>
            <a:pPr marL="457200" marR="0" lvl="0" indent="-457200" algn="l" rtl="0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C00000"/>
                </a:solidFill>
                <a:sym typeface="Tahoma"/>
              </a:rPr>
              <a:t>Keep the phone warm</a:t>
            </a:r>
            <a:endParaRPr dirty="0">
              <a:solidFill>
                <a:srgbClr val="C00000"/>
              </a:solidFill>
            </a:endParaRPr>
          </a:p>
          <a:p>
            <a:pPr marL="457200" lvl="0" indent="-457200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dirty="0">
                <a:solidFill>
                  <a:srgbClr val="C00000"/>
                </a:solidFill>
              </a:rPr>
              <a:t>Airplane mode</a:t>
            </a:r>
            <a:endParaRPr dirty="0">
              <a:solidFill>
                <a:srgbClr val="C00000"/>
              </a:solidFill>
            </a:endParaRPr>
          </a:p>
          <a:p>
            <a:pPr marL="457200" marR="0" lvl="0" indent="-457200" algn="l" rtl="0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C00000"/>
                </a:solidFill>
                <a:sym typeface="Tahoma"/>
              </a:rPr>
              <a:t>Turn off all other apps</a:t>
            </a:r>
            <a:endParaRPr dirty="0">
              <a:solidFill>
                <a:srgbClr val="C00000"/>
              </a:solidFill>
            </a:endParaRPr>
          </a:p>
          <a:p>
            <a:pPr marL="457200" marR="0" lvl="0" indent="-457200" algn="l" rtl="0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C00000"/>
                </a:solidFill>
                <a:sym typeface="Tahoma"/>
              </a:rPr>
              <a:t>Dim screen</a:t>
            </a:r>
            <a:endParaRPr dirty="0">
              <a:solidFill>
                <a:srgbClr val="C00000"/>
              </a:solidFill>
            </a:endParaRPr>
          </a:p>
          <a:p>
            <a:pPr marL="457200" marR="0" lvl="0" indent="-457200" algn="l" rtl="0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endParaRPr dirty="0">
              <a:solidFill>
                <a:srgbClr val="C00000"/>
              </a:solidFill>
            </a:endParaRPr>
          </a:p>
          <a:p>
            <a:pPr marL="457200" marR="0" lvl="0" indent="-457200" algn="l" rtl="0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 smtClean="0">
                <a:solidFill>
                  <a:srgbClr val="C00000"/>
                </a:solidFill>
                <a:sym typeface="Tahoma"/>
              </a:rPr>
              <a:t>Carry Spare Batteries or charging unit!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body" idx="4"/>
          </p:nvPr>
        </p:nvSpPr>
        <p:spPr>
          <a:xfrm>
            <a:off x="5128283" y="2027237"/>
            <a:ext cx="4456113" cy="1905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342900" marR="0" lvl="0" indent="-3429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To Track or Not</a:t>
            </a:r>
            <a:r>
              <a:rPr lang="en-US" sz="2800" b="1" dirty="0" smtClean="0"/>
              <a:t>?</a:t>
            </a:r>
            <a:r>
              <a:rPr lang="en-US" dirty="0" smtClean="0"/>
              <a:t/>
            </a:r>
            <a:br>
              <a:rPr lang="en-US" dirty="0" smtClean="0"/>
            </a:br>
            <a:endParaRPr dirty="0"/>
          </a:p>
          <a:p>
            <a:pPr marL="13970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dirty="0">
                <a:solidFill>
                  <a:srgbClr val="C00000"/>
                </a:solidFill>
              </a:rPr>
              <a:t>Tracking and Screen Use </a:t>
            </a:r>
            <a:r>
              <a:rPr lang="en-US" dirty="0" smtClean="0">
                <a:solidFill>
                  <a:srgbClr val="C00000"/>
                </a:solidFill>
              </a:rPr>
              <a:t>are the </a:t>
            </a:r>
            <a:r>
              <a:rPr lang="en-US" dirty="0">
                <a:solidFill>
                  <a:srgbClr val="C00000"/>
                </a:solidFill>
              </a:rPr>
              <a:t>largest power </a:t>
            </a:r>
            <a:r>
              <a:rPr lang="en-US" dirty="0" smtClean="0">
                <a:solidFill>
                  <a:srgbClr val="C00000"/>
                </a:solidFill>
              </a:rPr>
              <a:t>drains.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913" y="1189037"/>
            <a:ext cx="9624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Battery Life = few hours to full week, depending on use.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Image result for dead batt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2" y="4389437"/>
            <a:ext cx="4251996" cy="332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dk1"/>
                </a:solidFill>
              </a:rPr>
              <a:t>GPS Concepts: Waypoints</a:t>
            </a:r>
            <a:endParaRPr sz="36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256625" y="3134150"/>
            <a:ext cx="6971700" cy="3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457200" marR="0" lvl="0" indent="-3810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SzPts val="2400"/>
              <a:buChar char="●"/>
            </a:pPr>
            <a:r>
              <a:rPr lang="en-US" sz="2700"/>
              <a:t>Mark Key Locations</a:t>
            </a:r>
            <a:br>
              <a:rPr lang="en-US" sz="2700"/>
            </a:br>
            <a:r>
              <a:rPr lang="en-US" sz="2100"/>
              <a:t>- “Leave Trail”, “Descent Gully”,</a:t>
            </a:r>
            <a:r>
              <a:rPr lang="en-US" sz="2700"/>
              <a:t> </a:t>
            </a:r>
            <a:r>
              <a:rPr lang="en-US" sz="2100"/>
              <a:t>“Beer &amp; Pizza”, etc</a:t>
            </a:r>
            <a:r>
              <a:rPr lang="en-US" sz="2700"/>
              <a:t/>
            </a:r>
            <a:br>
              <a:rPr lang="en-US" sz="2700"/>
            </a:br>
            <a:endParaRPr sz="27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700">
                <a:solidFill>
                  <a:schemeClr val="dk1"/>
                </a:solidFill>
              </a:rPr>
              <a:t>GoTo Function</a:t>
            </a:r>
            <a:br>
              <a:rPr lang="en-US" sz="2700">
                <a:solidFill>
                  <a:schemeClr val="dk1"/>
                </a:solidFill>
              </a:rPr>
            </a:br>
            <a:r>
              <a:rPr lang="en-US" sz="2700">
                <a:solidFill>
                  <a:schemeClr val="dk1"/>
                </a:solidFill>
              </a:rPr>
              <a:t>- </a:t>
            </a:r>
            <a:r>
              <a:rPr lang="en-US" sz="2100">
                <a:solidFill>
                  <a:schemeClr val="dk1"/>
                </a:solidFill>
              </a:rPr>
              <a:t>Use with compass to increase battery &amp; convenience</a:t>
            </a:r>
            <a:br>
              <a:rPr lang="en-US" sz="2100">
                <a:solidFill>
                  <a:schemeClr val="dk1"/>
                </a:solidFill>
              </a:rPr>
            </a:br>
            <a:endParaRPr sz="2700"/>
          </a:p>
          <a:p>
            <a:pPr marL="457200" marR="0" lvl="0" indent="-3810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700"/>
              <a:t>Create Routes</a:t>
            </a:r>
            <a:br>
              <a:rPr lang="en-US" sz="2700"/>
            </a:br>
            <a:r>
              <a:rPr lang="en-US" sz="2100"/>
              <a:t>- Sequences of waypoints</a:t>
            </a:r>
            <a:endParaRPr sz="2100"/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5221" y="2199021"/>
            <a:ext cx="2705400" cy="40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616550" y="1746900"/>
            <a:ext cx="5919000" cy="12477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990000"/>
                </a:solidFill>
              </a:rPr>
              <a:t>Waypoints are coordinates that identify a point on the ground.</a:t>
            </a:r>
            <a:endParaRPr sz="160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388" y="2064225"/>
            <a:ext cx="8467874" cy="475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513" y="453075"/>
            <a:ext cx="8229600" cy="12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568362" y="1646237"/>
            <a:ext cx="9248700" cy="49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514350" marR="0" lvl="0" indent="-51435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</a:pPr>
            <a:r>
              <a:rPr lang="en-US" sz="2800" dirty="0"/>
              <a:t>Tracks are “breadcrumbs” - showing your actual path (to accuracy of GPS)</a:t>
            </a:r>
            <a:endParaRPr sz="2800" dirty="0"/>
          </a:p>
          <a:p>
            <a:pPr marL="514350" marR="0" lvl="0" indent="-51435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</a:pPr>
            <a:r>
              <a:rPr lang="en-US" sz="2800" dirty="0"/>
              <a:t>Routes are sequences of </a:t>
            </a:r>
            <a:r>
              <a:rPr lang="en-US" sz="2800" dirty="0" smtClean="0"/>
              <a:t>waypoints</a:t>
            </a:r>
          </a:p>
          <a:p>
            <a:pPr marL="971550" lvl="1" indent="-514350">
              <a:spcBef>
                <a:spcPts val="600"/>
              </a:spcBef>
              <a:buSzPts val="3200"/>
              <a:buFont typeface="Arial"/>
              <a:buChar char="○"/>
            </a:pPr>
            <a:r>
              <a:rPr lang="en-US" sz="2400" i="1" dirty="0" smtClean="0">
                <a:solidFill>
                  <a:srgbClr val="00B050"/>
                </a:solidFill>
              </a:rPr>
              <a:t>[OPINION: Routes are Useless!]</a:t>
            </a:r>
            <a:endParaRPr sz="2400" i="1" dirty="0">
              <a:solidFill>
                <a:srgbClr val="00B050"/>
              </a:solidFill>
            </a:endParaRPr>
          </a:p>
          <a:p>
            <a:pPr marL="514350" marR="0" lvl="0" indent="-51435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</a:pPr>
            <a:r>
              <a:rPr lang="en-US" sz="2800" dirty="0"/>
              <a:t>Tracking is extremely valuable, but </a:t>
            </a:r>
            <a:r>
              <a:rPr lang="en-US" sz="2800" dirty="0" smtClean="0"/>
              <a:t>power-hungry</a:t>
            </a:r>
            <a:endParaRPr sz="2800" dirty="0"/>
          </a:p>
          <a:p>
            <a:pPr marL="514350" marR="0" lvl="0" indent="-514350" algn="l" rtl="0">
              <a:lnSpc>
                <a:spcPct val="93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</a:pPr>
            <a:r>
              <a:rPr lang="en-US" sz="2800" dirty="0" smtClean="0"/>
              <a:t>Tracks can be shared, BUT … </a:t>
            </a:r>
            <a:br>
              <a:rPr lang="en-US" sz="2800" dirty="0" smtClean="0"/>
            </a:br>
            <a:r>
              <a:rPr lang="en-US" sz="2800" dirty="0" smtClean="0"/>
              <a:t>Downloaded </a:t>
            </a:r>
            <a:r>
              <a:rPr lang="en-US" sz="2800" dirty="0"/>
              <a:t>tracks are often “conceptual”, not real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</a:t>
            </a:r>
            <a:endParaRPr lang="en-US" dirty="0" smtClean="0"/>
          </a:p>
          <a:p>
            <a:pPr marL="0" marR="0" lvl="0" indent="0" algn="ctr" rtl="0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2400" b="1" dirty="0" smtClean="0">
                <a:solidFill>
                  <a:srgbClr val="C00000"/>
                </a:solidFill>
              </a:rPr>
              <a:t>Tracks are shared as GPX Files</a:t>
            </a:r>
            <a:endParaRPr lang="en-US" dirty="0" smtClean="0">
              <a:solidFill>
                <a:srgbClr val="C00000"/>
              </a:solidFill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2400" b="1" dirty="0" smtClean="0">
                <a:solidFill>
                  <a:srgbClr val="C00000"/>
                </a:solidFill>
              </a:rPr>
              <a:t>[ </a:t>
            </a:r>
            <a:r>
              <a:rPr lang="en-US" sz="2400" b="1" dirty="0" err="1" smtClean="0">
                <a:solidFill>
                  <a:srgbClr val="C00000"/>
                </a:solidFill>
              </a:rPr>
              <a:t>gpx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= GPS </a:t>
            </a:r>
            <a:r>
              <a:rPr lang="en-US" sz="2400" b="1" dirty="0" err="1">
                <a:solidFill>
                  <a:srgbClr val="C00000"/>
                </a:solidFill>
              </a:rPr>
              <a:t>eXchange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format ]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700" cy="12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</a:rPr>
              <a:t>Tracks vs Routes</a:t>
            </a:r>
            <a:endParaRPr sz="36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AutoShape 2" descr="Image result for animal tracks path"/>
          <p:cNvSpPr>
            <a:spLocks noChangeAspect="1" noChangeArrowheads="1"/>
          </p:cNvSpPr>
          <p:nvPr/>
        </p:nvSpPr>
        <p:spPr bwMode="auto">
          <a:xfrm>
            <a:off x="155575" y="-685800"/>
            <a:ext cx="65817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animal tracks path"/>
          <p:cNvSpPr>
            <a:spLocks noChangeAspect="1" noChangeArrowheads="1"/>
          </p:cNvSpPr>
          <p:nvPr/>
        </p:nvSpPr>
        <p:spPr bwMode="auto">
          <a:xfrm>
            <a:off x="307975" y="-533400"/>
            <a:ext cx="65817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animal tracks path"/>
          <p:cNvSpPr>
            <a:spLocks noChangeAspect="1" noChangeArrowheads="1"/>
          </p:cNvSpPr>
          <p:nvPr/>
        </p:nvSpPr>
        <p:spPr bwMode="auto">
          <a:xfrm>
            <a:off x="460375" y="-381000"/>
            <a:ext cx="65817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Anim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2" y="60325"/>
            <a:ext cx="5975350" cy="129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03250" y="301625"/>
            <a:ext cx="90567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</a:rPr>
              <a:t>Actual vs Conceptual Tracks </a:t>
            </a:r>
            <a:endParaRPr sz="36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9250" y="1239325"/>
            <a:ext cx="7830200" cy="57055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436050" y="188600"/>
            <a:ext cx="9056700" cy="7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</a:rPr>
              <a:t>Another example: 3 Way Peak </a:t>
            </a:r>
            <a:endParaRPr sz="36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450" y="1025800"/>
            <a:ext cx="8801892" cy="5970451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68312" y="198437"/>
            <a:ext cx="9056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dirty="0" smtClean="0"/>
              <a:t>What I Might Discuss …</a:t>
            </a:r>
            <a:endParaRPr sz="44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503238" y="1646237"/>
            <a:ext cx="8880473" cy="509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285750" marR="0" lvl="0" indent="-28575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GPS System overview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Common Accuracy Issues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Devices: Smartphone vs Dedicated</a:t>
            </a:r>
            <a:endParaRPr dirty="0">
              <a:solidFill>
                <a:schemeClr val="dk1"/>
              </a:solidFill>
            </a:endParaRPr>
          </a:p>
          <a:p>
            <a:pPr marL="285750" lvl="0" indent="-285750">
              <a:spcBef>
                <a:spcPts val="1425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Use: </a:t>
            </a:r>
            <a:r>
              <a:rPr lang="en-US" dirty="0" smtClean="0">
                <a:solidFill>
                  <a:schemeClr val="dk1"/>
                </a:solidFill>
              </a:rPr>
              <a:t>waypoints</a:t>
            </a:r>
            <a:r>
              <a:rPr lang="en-US" dirty="0">
                <a:solidFill>
                  <a:schemeClr val="dk1"/>
                </a:solidFill>
              </a:rPr>
              <a:t>, routes vs tracks, </a:t>
            </a:r>
            <a:r>
              <a:rPr lang="en-US" dirty="0" smtClean="0">
                <a:solidFill>
                  <a:schemeClr val="dk1"/>
                </a:solidFill>
              </a:rPr>
              <a:t>pre-trip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Layers: Maps, Images, </a:t>
            </a:r>
            <a:r>
              <a:rPr lang="en-US" dirty="0" err="1" smtClean="0">
                <a:solidFill>
                  <a:schemeClr val="dk1"/>
                </a:solidFill>
              </a:rPr>
              <a:t>etc</a:t>
            </a:r>
            <a:endParaRPr lang="en-US" dirty="0" smtClean="0">
              <a:solidFill>
                <a:schemeClr val="dk1"/>
              </a:solidFill>
            </a:endParaRPr>
          </a:p>
          <a:p>
            <a:pPr marL="285750" lvl="0" indent="-285750">
              <a:spcBef>
                <a:spcPts val="1425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 err="1">
                <a:solidFill>
                  <a:schemeClr val="dk1"/>
                </a:solidFill>
              </a:rPr>
              <a:t>Nav</a:t>
            </a:r>
            <a:r>
              <a:rPr lang="en-US" dirty="0">
                <a:solidFill>
                  <a:schemeClr val="dk1"/>
                </a:solidFill>
              </a:rPr>
              <a:t> Tools for Survival</a:t>
            </a:r>
            <a:endParaRPr dirty="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Preparing for this weekend’s field </a:t>
            </a:r>
            <a:r>
              <a:rPr lang="en-US" dirty="0" smtClean="0">
                <a:solidFill>
                  <a:schemeClr val="dk1"/>
                </a:solidFill>
              </a:rPr>
              <a:t>trip</a:t>
            </a:r>
          </a:p>
          <a:p>
            <a:pPr marL="285750" marR="0" lvl="0" indent="-28575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</a:rPr>
              <a:t>On-line tools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555" y="168275"/>
            <a:ext cx="1601569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2" y="4237037"/>
            <a:ext cx="14478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xfrm>
            <a:off x="503244" y="99975"/>
            <a:ext cx="8118467" cy="12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</a:rPr>
              <a:t>Layers - </a:t>
            </a:r>
            <a:br>
              <a:rPr lang="en-US" sz="4000" b="1" dirty="0">
                <a:solidFill>
                  <a:schemeClr val="dk1"/>
                </a:solidFill>
              </a:rPr>
            </a:br>
            <a:r>
              <a:rPr lang="en-US" sz="3000" dirty="0">
                <a:solidFill>
                  <a:schemeClr val="dk1"/>
                </a:solidFill>
              </a:rPr>
              <a:t>Loadable</a:t>
            </a:r>
            <a:r>
              <a:rPr lang="en-US" sz="4000" b="1" dirty="0" smtClean="0">
                <a:solidFill>
                  <a:schemeClr val="dk1"/>
                </a:solidFill>
              </a:rPr>
              <a:t> </a:t>
            </a:r>
            <a:r>
              <a:rPr lang="en-US" sz="3000" dirty="0" smtClean="0">
                <a:solidFill>
                  <a:schemeClr val="dk1"/>
                </a:solidFill>
              </a:rPr>
              <a:t>Maps</a:t>
            </a:r>
            <a:r>
              <a:rPr lang="en-US" sz="3000" dirty="0">
                <a:solidFill>
                  <a:schemeClr val="dk1"/>
                </a:solidFill>
              </a:rPr>
              <a:t>, Images, </a:t>
            </a:r>
            <a:r>
              <a:rPr lang="en-US" sz="3000" dirty="0" err="1">
                <a:solidFill>
                  <a:schemeClr val="dk1"/>
                </a:solidFill>
              </a:rPr>
              <a:t>etc</a:t>
            </a:r>
            <a:endParaRPr sz="3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163512" y="1417637"/>
            <a:ext cx="4916488" cy="5333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R="0" lvl="0" indent="-4572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Base </a:t>
            </a:r>
            <a:r>
              <a:rPr lang="en-US" sz="2800" dirty="0"/>
              <a:t>and specialized maps </a:t>
            </a:r>
            <a:br>
              <a:rPr lang="en-US" sz="2800" dirty="0"/>
            </a:br>
            <a:r>
              <a:rPr lang="en-US" sz="2800" dirty="0"/>
              <a:t>- boundaries, </a:t>
            </a:r>
            <a:r>
              <a:rPr lang="en-US" sz="2800" dirty="0" smtClean="0"/>
              <a:t>camping, </a:t>
            </a:r>
            <a:r>
              <a:rPr lang="en-US" sz="2800" dirty="0" err="1" smtClean="0"/>
              <a:t>etc</a:t>
            </a:r>
            <a:endParaRPr lang="en-US" sz="2800" dirty="0"/>
          </a:p>
          <a:p>
            <a:pPr marR="0" lvl="0" indent="-4572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Aerial </a:t>
            </a:r>
            <a:r>
              <a:rPr lang="en-US" sz="2800" dirty="0"/>
              <a:t>and Satellite </a:t>
            </a:r>
            <a:r>
              <a:rPr lang="en-US" sz="2800" dirty="0" smtClean="0"/>
              <a:t>images</a:t>
            </a:r>
          </a:p>
          <a:p>
            <a:pPr marL="0" marR="0" lvl="0" indent="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</a:pPr>
            <a:endParaRPr lang="en-US" sz="2800" dirty="0" smtClean="0"/>
          </a:p>
          <a:p>
            <a:pPr marL="0" lvl="0" indent="0">
              <a:spcBef>
                <a:spcPts val="1200"/>
              </a:spcBef>
            </a:pPr>
            <a:r>
              <a:rPr lang="en-US" sz="2800" dirty="0">
                <a:solidFill>
                  <a:srgbClr val="C00000"/>
                </a:solidFill>
              </a:rPr>
              <a:t>Download Maps BEFORE your trip</a:t>
            </a:r>
            <a:r>
              <a:rPr lang="en-US" sz="2800" dirty="0" smtClean="0">
                <a:solidFill>
                  <a:srgbClr val="C00000"/>
                </a:solidFill>
              </a:rPr>
              <a:t>!</a:t>
            </a:r>
          </a:p>
          <a:p>
            <a:pPr marL="0" lvl="0" indent="0">
              <a:spcBef>
                <a:spcPts val="1800"/>
              </a:spcBef>
            </a:pPr>
            <a:r>
              <a:rPr lang="en-US" sz="2800" dirty="0" smtClean="0">
                <a:solidFill>
                  <a:srgbClr val="C00000"/>
                </a:solidFill>
              </a:rPr>
              <a:t>Can create your own overlays</a:t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(using Google Earth, </a:t>
            </a:r>
            <a:r>
              <a:rPr lang="en-US" sz="2000" dirty="0" err="1" smtClean="0">
                <a:solidFill>
                  <a:srgbClr val="C00000"/>
                </a:solidFill>
              </a:rPr>
              <a:t>etc</a:t>
            </a:r>
            <a:r>
              <a:rPr lang="en-US" sz="2000" dirty="0" smtClean="0">
                <a:solidFill>
                  <a:srgbClr val="C00000"/>
                </a:solidFill>
              </a:rPr>
              <a:t>)</a:t>
            </a:r>
          </a:p>
          <a:p>
            <a:pPr marL="0" lvl="0" indent="0">
              <a:spcBef>
                <a:spcPts val="1800"/>
              </a:spcBef>
            </a:pPr>
            <a:r>
              <a:rPr lang="en-US" sz="2800" dirty="0" smtClean="0">
                <a:solidFill>
                  <a:srgbClr val="C00000"/>
                </a:solidFill>
              </a:rPr>
              <a:t>Not </a:t>
            </a:r>
            <a:r>
              <a:rPr lang="en-US" sz="2800" dirty="0">
                <a:solidFill>
                  <a:srgbClr val="C00000"/>
                </a:solidFill>
              </a:rPr>
              <a:t>all </a:t>
            </a:r>
            <a:r>
              <a:rPr lang="en-US" sz="2800" dirty="0" smtClean="0">
                <a:solidFill>
                  <a:srgbClr val="C00000"/>
                </a:solidFill>
              </a:rPr>
              <a:t>Maps have Altitude </a:t>
            </a:r>
            <a:r>
              <a:rPr lang="en-US" sz="2800" dirty="0" smtClean="0">
                <a:solidFill>
                  <a:srgbClr val="C00000"/>
                </a:solidFill>
              </a:rPr>
              <a:t>info</a:t>
            </a:r>
          </a:p>
          <a:p>
            <a:pPr marL="0" lvl="0" indent="0">
              <a:spcBef>
                <a:spcPts val="1800"/>
              </a:spcBef>
            </a:pPr>
            <a:r>
              <a:rPr lang="en-US" sz="2800" dirty="0" err="1" smtClean="0">
                <a:solidFill>
                  <a:srgbClr val="C00000"/>
                </a:solidFill>
              </a:rPr>
              <a:t>Datums</a:t>
            </a:r>
            <a:r>
              <a:rPr lang="en-US" sz="2800" dirty="0" smtClean="0">
                <a:solidFill>
                  <a:srgbClr val="C00000"/>
                </a:solidFill>
              </a:rPr>
              <a:t> need to match</a:t>
            </a:r>
            <a:endParaRPr sz="2800" dirty="0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417637"/>
            <a:ext cx="2628900" cy="5438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1417637"/>
            <a:ext cx="2371725" cy="542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96912" y="3322637"/>
            <a:ext cx="3657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503238" y="122237"/>
            <a:ext cx="5299074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Pre-Trip Planning </a:t>
            </a:r>
            <a:br>
              <a:rPr lang="en-US" sz="40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40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with Online Tools</a:t>
            </a:r>
            <a:endParaRPr sz="40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252413" y="4999037"/>
            <a:ext cx="5383211" cy="1524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28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Cal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Topo 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		Gmap4  </a:t>
            </a: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US" sz="28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 GaiaGPS.com	</a:t>
            </a:r>
            <a:r>
              <a:rPr lang="en-US" sz="2800" dirty="0" smtClean="0"/>
              <a:t>Google Earth</a:t>
            </a:r>
          </a:p>
          <a:p>
            <a:pPr marL="0" indent="0" algn="ctr">
              <a:spcBef>
                <a:spcPts val="600"/>
              </a:spcBef>
              <a:buSzPts val="3200"/>
            </a:pPr>
            <a:r>
              <a:rPr lang="en-US" sz="2800" dirty="0" smtClean="0"/>
              <a:t>Many more …</a:t>
            </a:r>
            <a:br>
              <a:rPr lang="en-US" sz="2800" dirty="0" smtClean="0"/>
            </a:br>
            <a:r>
              <a:rPr lang="en-US" sz="28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-US" sz="28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endParaRPr lang="en-US" sz="2400" b="0" i="0" u="none" strike="noStrike" cap="none" dirty="0" smtClean="0">
              <a:solidFill>
                <a:srgbClr val="000000"/>
              </a:solidFill>
              <a:sym typeface="Tahom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4" y="20637"/>
            <a:ext cx="4278313" cy="692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736" y="1493836"/>
            <a:ext cx="51816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Detailed Terrain Analysis</a:t>
            </a:r>
          </a:p>
          <a:p>
            <a:r>
              <a:rPr lang="en-US" sz="2800" dirty="0" smtClean="0"/>
              <a:t>Aerial Photo “Fly-bys”</a:t>
            </a:r>
          </a:p>
          <a:p>
            <a:r>
              <a:rPr lang="en-US" sz="2800" dirty="0" smtClean="0"/>
              <a:t>Political Boundaries</a:t>
            </a:r>
          </a:p>
          <a:p>
            <a:r>
              <a:rPr lang="en-US" sz="2800" dirty="0" smtClean="0"/>
              <a:t>Current Conditions</a:t>
            </a:r>
          </a:p>
          <a:p>
            <a:r>
              <a:rPr lang="en-US" sz="2400" dirty="0" smtClean="0"/>
              <a:t>    Fire &amp; seasonal closures, 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r>
              <a:rPr lang="en-US" sz="2800" dirty="0"/>
              <a:t>Route Planning</a:t>
            </a:r>
          </a:p>
          <a:p>
            <a:endParaRPr lang="en-US" sz="2400" dirty="0"/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Download Results to your Device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4824" y="7037485"/>
            <a:ext cx="57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600"/>
              </a:spcBef>
              <a:buSzPts val="3200"/>
            </a:pPr>
            <a:r>
              <a:rPr lang="en-US" sz="2400" b="1" dirty="0">
                <a:solidFill>
                  <a:srgbClr val="C00000"/>
                </a:solidFill>
              </a:rPr>
              <a:t>(More slides </a:t>
            </a:r>
            <a:r>
              <a:rPr lang="en-US" sz="2400" b="1" dirty="0" smtClean="0">
                <a:solidFill>
                  <a:srgbClr val="C00000"/>
                </a:solidFill>
              </a:rPr>
              <a:t>to </a:t>
            </a:r>
            <a:r>
              <a:rPr lang="en-US" sz="2400" b="1" dirty="0">
                <a:solidFill>
                  <a:srgbClr val="C00000"/>
                </a:solidFill>
              </a:rPr>
              <a:t>come if we have time)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3761" y="1213524"/>
            <a:ext cx="5036863" cy="587988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531875" y="97275"/>
            <a:ext cx="91047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Integrating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Tools for Survival</a:t>
            </a:r>
            <a:r>
              <a:rPr lang="en-US" sz="3600" dirty="0"/>
              <a:t>:</a:t>
            </a:r>
            <a:endParaRPr sz="36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 dirty="0"/>
              <a:t>Muir Snow Field in Low Visibility</a:t>
            </a:r>
            <a:endParaRPr sz="3000" u="sng" dirty="0"/>
          </a:p>
        </p:txBody>
      </p:sp>
      <p:sp>
        <p:nvSpPr>
          <p:cNvPr id="269" name="Shape 269"/>
          <p:cNvSpPr txBox="1"/>
          <p:nvPr/>
        </p:nvSpPr>
        <p:spPr>
          <a:xfrm>
            <a:off x="0" y="1213525"/>
            <a:ext cx="5321100" cy="23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rgbClr val="990000"/>
                </a:solidFill>
              </a:rPr>
              <a:t>Nav</a:t>
            </a:r>
            <a:r>
              <a:rPr lang="en-US" sz="2400" dirty="0">
                <a:solidFill>
                  <a:srgbClr val="990000"/>
                </a:solidFill>
              </a:rPr>
              <a:t> Tools you will Want and Use!</a:t>
            </a:r>
            <a:endParaRPr sz="2400" dirty="0">
              <a:solidFill>
                <a:srgbClr val="990000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400"/>
              <a:buChar char="●"/>
            </a:pPr>
            <a:r>
              <a:rPr lang="en-US" sz="2400" dirty="0">
                <a:solidFill>
                  <a:srgbClr val="990000"/>
                </a:solidFill>
              </a:rPr>
              <a:t>Map</a:t>
            </a:r>
            <a:endParaRPr sz="2400" dirty="0">
              <a:solidFill>
                <a:srgbClr val="990000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400"/>
              <a:buChar char="●"/>
            </a:pPr>
            <a:r>
              <a:rPr lang="en-US" sz="2400" dirty="0">
                <a:solidFill>
                  <a:srgbClr val="990000"/>
                </a:solidFill>
              </a:rPr>
              <a:t>Compass</a:t>
            </a:r>
            <a:endParaRPr sz="2400" dirty="0">
              <a:solidFill>
                <a:srgbClr val="990000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400"/>
              <a:buChar char="●"/>
            </a:pPr>
            <a:r>
              <a:rPr lang="en-US" sz="2400" dirty="0">
                <a:solidFill>
                  <a:srgbClr val="990000"/>
                </a:solidFill>
              </a:rPr>
              <a:t>Altimeter</a:t>
            </a:r>
            <a:endParaRPr sz="2400" dirty="0">
              <a:solidFill>
                <a:srgbClr val="990000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400"/>
              <a:buChar char="●"/>
            </a:pPr>
            <a:r>
              <a:rPr lang="en-US" sz="2400" dirty="0">
                <a:solidFill>
                  <a:srgbClr val="990000"/>
                </a:solidFill>
              </a:rPr>
              <a:t>GPS - Points, Bearings, Tracks</a:t>
            </a:r>
            <a:endParaRPr sz="2400" dirty="0">
              <a:solidFill>
                <a:srgbClr val="990000"/>
              </a:solidFill>
            </a:endParaRPr>
          </a:p>
        </p:txBody>
      </p:sp>
      <p:pic>
        <p:nvPicPr>
          <p:cNvPr id="270" name="Shape 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43625"/>
            <a:ext cx="5043762" cy="3496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239712" y="271462"/>
            <a:ext cx="9484500" cy="1054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Field Exercises this weekend:</a:t>
            </a:r>
            <a:br>
              <a:rPr lang="en-US" dirty="0" smtClean="0"/>
            </a:br>
            <a:r>
              <a:rPr lang="en-US" u="sng" dirty="0" smtClean="0"/>
              <a:t>We </a:t>
            </a:r>
            <a:r>
              <a:rPr lang="en-US" u="sng" dirty="0"/>
              <a:t>might be able to help you with...</a:t>
            </a:r>
            <a:endParaRPr u="sng" dirty="0"/>
          </a:p>
        </p:txBody>
      </p:sp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8875" y="1956650"/>
            <a:ext cx="2926086" cy="48768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Shape 2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0038" y="1956650"/>
            <a:ext cx="2743200" cy="48768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9" name="Shape 2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515" y="1956650"/>
            <a:ext cx="3120410" cy="48768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0" name="Shape 280"/>
          <p:cNvSpPr txBox="1"/>
          <p:nvPr/>
        </p:nvSpPr>
        <p:spPr>
          <a:xfrm>
            <a:off x="524075" y="1387250"/>
            <a:ext cx="29118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Garmin (ie: Oregon 600)</a:t>
            </a:r>
            <a:endParaRPr sz="1800" b="1"/>
          </a:p>
        </p:txBody>
      </p:sp>
      <p:sp>
        <p:nvSpPr>
          <p:cNvPr id="281" name="Shape 281"/>
          <p:cNvSpPr txBox="1"/>
          <p:nvPr/>
        </p:nvSpPr>
        <p:spPr>
          <a:xfrm>
            <a:off x="4053450" y="1387250"/>
            <a:ext cx="25998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GAIA GPS</a:t>
            </a:r>
            <a:endParaRPr sz="1800" b="1"/>
          </a:p>
        </p:txBody>
      </p:sp>
      <p:sp>
        <p:nvSpPr>
          <p:cNvPr id="282" name="Shape 282"/>
          <p:cNvSpPr txBox="1"/>
          <p:nvPr/>
        </p:nvSpPr>
        <p:spPr>
          <a:xfrm>
            <a:off x="6925925" y="1356350"/>
            <a:ext cx="29262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Backcountry Navigator</a:t>
            </a:r>
            <a:endParaRPr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700" cy="12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Smartphone vs Dedicated Device</a:t>
            </a:r>
            <a:endParaRPr sz="44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503250" y="1768475"/>
            <a:ext cx="90567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342900" marR="0" lvl="0" indent="-34290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990000"/>
                </a:solidFill>
              </a:rPr>
              <a:t>Vigorous debate = you decide for </a:t>
            </a:r>
            <a:r>
              <a:rPr lang="en-US" dirty="0" smtClean="0">
                <a:solidFill>
                  <a:srgbClr val="990000"/>
                </a:solidFill>
              </a:rPr>
              <a:t>yourself</a:t>
            </a:r>
            <a:endParaRPr dirty="0">
              <a:solidFill>
                <a:srgbClr val="990000"/>
              </a:solidFill>
            </a:endParaRPr>
          </a:p>
          <a:p>
            <a:pPr marL="342900" marR="0" lvl="0" indent="-3429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900" marR="0" lvl="0" indent="-3429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900" marR="0" lvl="0" indent="-3429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900" marR="0" lvl="0" indent="-3429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None/>
            </a:pPr>
            <a:endParaRPr dirty="0"/>
          </a:p>
          <a:p>
            <a:pPr marL="342900" marR="0" lvl="0" indent="-3429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198" name="Shape 198"/>
          <p:cNvGraphicFramePr/>
          <p:nvPr>
            <p:extLst>
              <p:ext uri="{D42A27DB-BD31-4B8C-83A1-F6EECF244321}">
                <p14:modId xmlns:p14="http://schemas.microsoft.com/office/powerpoint/2010/main" val="776020072"/>
              </p:ext>
            </p:extLst>
          </p:nvPr>
        </p:nvGraphicFramePr>
        <p:xfrm>
          <a:off x="952475" y="3379463"/>
          <a:ext cx="8462100" cy="2687660"/>
        </p:xfrm>
        <a:graphic>
          <a:graphicData uri="http://schemas.openxmlformats.org/drawingml/2006/table">
            <a:tbl>
              <a:tblPr>
                <a:noFill/>
                <a:tableStyleId>{912DE2EB-05C6-4A2B-A005-D657A7ACFE89}</a:tableStyleId>
              </a:tblPr>
              <a:tblGrid>
                <a:gridCol w="4231050"/>
                <a:gridCol w="4231050"/>
              </a:tblGrid>
              <a:tr h="52427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 dirty="0"/>
                        <a:t>Smart Phone App</a:t>
                      </a:r>
                      <a:endParaRPr sz="2400" b="1" u="sng" dirty="0"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sng" dirty="0"/>
                        <a:t>Dedicated/Handheld GPS</a:t>
                      </a:r>
                      <a:endParaRPr sz="2400" b="1" u="sng" dirty="0"/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24275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rgbClr val="C00000"/>
                          </a:solidFill>
                        </a:rPr>
                        <a:t>Much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 Less Expensive</a:t>
                      </a:r>
                      <a:endParaRPr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Better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Battery-Life 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&amp; Spares</a:t>
                      </a:r>
                      <a:endParaRPr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4525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You already carry phone (no weight)</a:t>
                      </a:r>
                      <a:endParaRPr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Weather &amp; Shock Proof (hopefully)</a:t>
                      </a:r>
                      <a:endParaRPr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4525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C00000"/>
                          </a:solidFill>
                        </a:rPr>
                        <a:t>Larger, Better Screen</a:t>
                      </a:r>
                      <a:endParaRPr sz="1800">
                        <a:solidFill>
                          <a:srgbClr val="C00000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Better Reliability, &amp; (in theory) Accuracy</a:t>
                      </a:r>
                      <a:endParaRPr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24275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C00000"/>
                          </a:solidFill>
                        </a:rPr>
                        <a:t>Huge Numbers of Maps &amp; Images</a:t>
                      </a:r>
                      <a:endParaRPr sz="1800">
                        <a:solidFill>
                          <a:srgbClr val="C00000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</a:rPr>
                        <a:t>Huge Numbers of Maps &amp; Images</a:t>
                      </a:r>
                      <a:endParaRPr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99" name="Shape 199"/>
          <p:cNvSpPr txBox="1"/>
          <p:nvPr/>
        </p:nvSpPr>
        <p:spPr>
          <a:xfrm>
            <a:off x="3300750" y="2815750"/>
            <a:ext cx="34617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/>
              <a:t>Advantages</a:t>
            </a:r>
            <a:endParaRPr sz="3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700" cy="12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</a:rPr>
              <a:t>Field Exercise Prep for Sat or Sun</a:t>
            </a:r>
            <a:endParaRPr sz="36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503238" y="1768475"/>
            <a:ext cx="9056700" cy="49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514350" marR="0" lvl="0" indent="-51435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dirty="0"/>
              <a:t>Optional: Install GAIA or </a:t>
            </a:r>
            <a:r>
              <a:rPr lang="en-US" dirty="0" smtClean="0"/>
              <a:t>other GPS App</a:t>
            </a:r>
            <a:endParaRPr dirty="0"/>
          </a:p>
          <a:p>
            <a:pPr marL="514350" marR="0" lvl="0" indent="-51435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u="sng" dirty="0" smtClean="0"/>
              <a:t>Download </a:t>
            </a:r>
            <a:r>
              <a:rPr lang="en-US" u="sng" dirty="0"/>
              <a:t>map</a:t>
            </a:r>
            <a:r>
              <a:rPr lang="en-US" dirty="0"/>
              <a:t> covering Kennedy Creek </a:t>
            </a:r>
            <a:r>
              <a:rPr lang="en-US" dirty="0" smtClean="0"/>
              <a:t>area</a:t>
            </a:r>
            <a:br>
              <a:rPr lang="en-US" dirty="0" smtClean="0"/>
            </a:br>
            <a:r>
              <a:rPr lang="en-US" sz="2400" dirty="0" smtClean="0"/>
              <a:t>(Before you leave today, have an off-line map loaded.)</a:t>
            </a:r>
            <a:endParaRPr sz="2400" dirty="0"/>
          </a:p>
          <a:p>
            <a:pPr marL="514350" marR="0" lvl="0" indent="-51435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AutoNum type="arabicPeriod"/>
            </a:pPr>
            <a:r>
              <a:rPr lang="en-US" dirty="0"/>
              <a:t>GPS exercises will be in small groups or optional.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10080625" cy="75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Shape 3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10080625" cy="75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10080625" cy="75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10080625" cy="75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3971" y="5138099"/>
            <a:ext cx="2171379" cy="17544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700" cy="12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If You Remember Nothing Else ...</a:t>
            </a: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42725" y="1768475"/>
            <a:ext cx="5589900" cy="4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solidFill>
                  <a:srgbClr val="990000"/>
                </a:solidFill>
              </a:rPr>
              <a:t>Trust, But Verify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- GPS works best when used with a </a:t>
            </a:r>
            <a:r>
              <a:rPr lang="en-US" sz="2800" dirty="0" smtClean="0"/>
              <a:t>brain</a:t>
            </a:r>
            <a:r>
              <a:rPr lang="en-US" sz="2800" dirty="0"/>
              <a:t>.</a:t>
            </a:r>
            <a:endParaRPr sz="2800" dirty="0"/>
          </a:p>
          <a:p>
            <a:pPr marL="342900" lvl="0" indent="-342900">
              <a:spcBef>
                <a:spcPts val="1425"/>
              </a:spcBef>
              <a:spcAft>
                <a:spcPts val="0"/>
              </a:spcAft>
              <a:buNone/>
            </a:pPr>
            <a:endParaRPr sz="2700" dirty="0"/>
          </a:p>
          <a:p>
            <a:pPr marL="342900" lvl="0" indent="-342900" rtl="0">
              <a:spcBef>
                <a:spcPts val="1425"/>
              </a:spcBef>
              <a:spcAft>
                <a:spcPts val="1425"/>
              </a:spcAft>
              <a:buNone/>
            </a:pPr>
            <a:r>
              <a:rPr lang="en-US" sz="3100" b="1" dirty="0">
                <a:solidFill>
                  <a:srgbClr val="990000"/>
                </a:solidFill>
              </a:rPr>
              <a:t>GPS works </a:t>
            </a:r>
            <a:r>
              <a:rPr lang="en-US" sz="3100" b="1" u="sng" dirty="0">
                <a:solidFill>
                  <a:srgbClr val="990000"/>
                </a:solidFill>
              </a:rPr>
              <a:t>together</a:t>
            </a:r>
            <a:r>
              <a:rPr lang="en-US" sz="3100" b="1" dirty="0">
                <a:solidFill>
                  <a:srgbClr val="990000"/>
                </a:solidFill>
              </a:rPr>
              <a:t> with Map, Compass, Altimeter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- It doesn’t replace them.</a:t>
            </a:r>
            <a:endParaRPr sz="2800" dirty="0"/>
          </a:p>
        </p:txBody>
      </p:sp>
      <p:grpSp>
        <p:nvGrpSpPr>
          <p:cNvPr id="85" name="Shape 85"/>
          <p:cNvGrpSpPr/>
          <p:nvPr/>
        </p:nvGrpSpPr>
        <p:grpSpPr>
          <a:xfrm>
            <a:off x="5937884" y="1686266"/>
            <a:ext cx="1310290" cy="1941479"/>
            <a:chOff x="4368219" y="1492467"/>
            <a:chExt cx="1844700" cy="2634300"/>
          </a:xfrm>
        </p:grpSpPr>
        <p:pic>
          <p:nvPicPr>
            <p:cNvPr id="86" name="Shape 86" descr="https://www.topoquest.com/map-detail-preview.php?usgs_cell_id=3078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68219" y="1492467"/>
              <a:ext cx="1844700" cy="26343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87" name="Shape 87"/>
            <p:cNvSpPr txBox="1"/>
            <p:nvPr/>
          </p:nvSpPr>
          <p:spPr>
            <a:xfrm>
              <a:off x="4591118" y="2320736"/>
              <a:ext cx="1398901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Map</a:t>
              </a:r>
              <a:endParaRPr sz="2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" name="Shape 88"/>
          <p:cNvGrpSpPr/>
          <p:nvPr/>
        </p:nvGrpSpPr>
        <p:grpSpPr>
          <a:xfrm>
            <a:off x="7694074" y="1272087"/>
            <a:ext cx="1865888" cy="2190217"/>
            <a:chOff x="1641540" y="3817937"/>
            <a:chExt cx="2626901" cy="2971800"/>
          </a:xfrm>
        </p:grpSpPr>
        <p:pic>
          <p:nvPicPr>
            <p:cNvPr id="89" name="Shape 89" descr="http://www.silvacompass.com/uploadedImages/Silva/Website_Assets/2014_2Fl_prod.png?n=66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06241" y="3817937"/>
              <a:ext cx="2062200" cy="29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Shape 90"/>
            <p:cNvSpPr txBox="1"/>
            <p:nvPr/>
          </p:nvSpPr>
          <p:spPr>
            <a:xfrm>
              <a:off x="1641540" y="5681489"/>
              <a:ext cx="25083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Compass</a:t>
              </a:r>
              <a:endParaRPr sz="27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" name="Shape 91"/>
          <p:cNvGrpSpPr/>
          <p:nvPr/>
        </p:nvGrpSpPr>
        <p:grpSpPr>
          <a:xfrm>
            <a:off x="7994763" y="3405745"/>
            <a:ext cx="1860381" cy="1700654"/>
            <a:chOff x="5879609" y="4224054"/>
            <a:chExt cx="2272500" cy="2307536"/>
          </a:xfrm>
        </p:grpSpPr>
        <p:pic>
          <p:nvPicPr>
            <p:cNvPr id="92" name="Shape 92" descr="http://www.backcountry.com/images/items/large/SUN/SUN0154/OBTIT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79619" y="4224054"/>
              <a:ext cx="1903800" cy="186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" name="Shape 93"/>
            <p:cNvSpPr txBox="1"/>
            <p:nvPr/>
          </p:nvSpPr>
          <p:spPr>
            <a:xfrm>
              <a:off x="5879609" y="5946890"/>
              <a:ext cx="22725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Altimeter</a:t>
              </a:r>
              <a:endParaRPr sz="2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" name="Shape 94"/>
          <p:cNvGrpSpPr/>
          <p:nvPr/>
        </p:nvGrpSpPr>
        <p:grpSpPr>
          <a:xfrm>
            <a:off x="5833802" y="4413011"/>
            <a:ext cx="1781591" cy="1754466"/>
            <a:chOff x="7012906" y="699507"/>
            <a:chExt cx="3017599" cy="2815705"/>
          </a:xfrm>
        </p:grpSpPr>
        <p:grpSp>
          <p:nvGrpSpPr>
            <p:cNvPr id="95" name="Shape 95"/>
            <p:cNvGrpSpPr/>
            <p:nvPr/>
          </p:nvGrpSpPr>
          <p:grpSpPr>
            <a:xfrm>
              <a:off x="7012906" y="699507"/>
              <a:ext cx="3017599" cy="2364939"/>
              <a:chOff x="6538590" y="-752553"/>
              <a:chExt cx="3265800" cy="2685600"/>
            </a:xfrm>
          </p:grpSpPr>
          <p:pic>
            <p:nvPicPr>
              <p:cNvPr id="96" name="Shape 96" descr="http://upload.wikimedia.org/wikipedia/commons/c/cf/Samsung_Galaxy_S5.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538590" y="-752553"/>
                <a:ext cx="3265800" cy="2685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7" name="Shape 97" descr="https://lh3.ggpht.com/wnSLFKb7rrdwR5ysuzZiwvRBRWjpYJXrHEGdqLWnd51tKncVbV38pj-vkL6KRfkhltA=w300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289102" y="16345"/>
                <a:ext cx="1764600" cy="1764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8" name="Shape 98"/>
            <p:cNvSpPr txBox="1"/>
            <p:nvPr/>
          </p:nvSpPr>
          <p:spPr>
            <a:xfrm>
              <a:off x="7706364" y="2930512"/>
              <a:ext cx="18900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GPS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" name="Shape 99"/>
          <p:cNvSpPr txBox="1"/>
          <p:nvPr/>
        </p:nvSpPr>
        <p:spPr>
          <a:xfrm>
            <a:off x="7994763" y="6419050"/>
            <a:ext cx="1264500" cy="3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/>
              <a:t>Brain</a:t>
            </a:r>
            <a:endParaRPr sz="26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10080625" cy="75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10080625" cy="75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hape 85"/>
          <p:cNvGrpSpPr/>
          <p:nvPr/>
        </p:nvGrpSpPr>
        <p:grpSpPr>
          <a:xfrm>
            <a:off x="6325402" y="4645451"/>
            <a:ext cx="1310290" cy="1941479"/>
            <a:chOff x="4837498" y="5304401"/>
            <a:chExt cx="1844700" cy="2634300"/>
          </a:xfrm>
        </p:grpSpPr>
        <p:pic>
          <p:nvPicPr>
            <p:cNvPr id="4" name="Shape 86" descr="https://www.topoquest.com/map-detail-preview.php?usgs_cell_id=307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837498" y="5304401"/>
              <a:ext cx="1844700" cy="26343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" name="Shape 87"/>
            <p:cNvSpPr txBox="1"/>
            <p:nvPr/>
          </p:nvSpPr>
          <p:spPr>
            <a:xfrm>
              <a:off x="5060397" y="6205670"/>
              <a:ext cx="1398901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Map</a:t>
              </a:r>
              <a:endParaRPr sz="2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Shape 91"/>
          <p:cNvGrpSpPr/>
          <p:nvPr/>
        </p:nvGrpSpPr>
        <p:grpSpPr>
          <a:xfrm>
            <a:off x="8097187" y="4685793"/>
            <a:ext cx="1860381" cy="1964974"/>
            <a:chOff x="5879609" y="5963378"/>
            <a:chExt cx="2272500" cy="2666179"/>
          </a:xfrm>
        </p:grpSpPr>
        <p:pic>
          <p:nvPicPr>
            <p:cNvPr id="7" name="Shape 92" descr="http://www.backcountry.com/images/items/large/SUN/SUN0154/OBTIT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36885" y="5963378"/>
              <a:ext cx="1903800" cy="1866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Shape 93"/>
            <p:cNvSpPr txBox="1"/>
            <p:nvPr/>
          </p:nvSpPr>
          <p:spPr>
            <a:xfrm>
              <a:off x="5879609" y="8044857"/>
              <a:ext cx="22725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Altimeter</a:t>
              </a:r>
              <a:endParaRPr sz="2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Shape 94"/>
          <p:cNvGrpSpPr/>
          <p:nvPr/>
        </p:nvGrpSpPr>
        <p:grpSpPr>
          <a:xfrm>
            <a:off x="681757" y="4685793"/>
            <a:ext cx="1781591" cy="1754466"/>
            <a:chOff x="7012906" y="699507"/>
            <a:chExt cx="3017599" cy="2815705"/>
          </a:xfrm>
        </p:grpSpPr>
        <p:grpSp>
          <p:nvGrpSpPr>
            <p:cNvPr id="10" name="Shape 95"/>
            <p:cNvGrpSpPr/>
            <p:nvPr/>
          </p:nvGrpSpPr>
          <p:grpSpPr>
            <a:xfrm>
              <a:off x="7012906" y="699507"/>
              <a:ext cx="3017599" cy="2364939"/>
              <a:chOff x="6538590" y="-752553"/>
              <a:chExt cx="3265800" cy="2685600"/>
            </a:xfrm>
          </p:grpSpPr>
          <p:pic>
            <p:nvPicPr>
              <p:cNvPr id="12" name="Shape 96" descr="http://upload.wikimedia.org/wikipedia/commons/c/cf/Samsung_Galaxy_S5.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538590" y="-752553"/>
                <a:ext cx="3265800" cy="2685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Shape 97" descr="https://lh3.ggpht.com/wnSLFKb7rrdwR5ysuzZiwvRBRWjpYJXrHEGdqLWnd51tKncVbV38pj-vkL6KRfkhltA=w30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289102" y="16345"/>
                <a:ext cx="1764600" cy="1764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" name="Shape 98"/>
            <p:cNvSpPr txBox="1"/>
            <p:nvPr/>
          </p:nvSpPr>
          <p:spPr>
            <a:xfrm>
              <a:off x="7706364" y="2930512"/>
              <a:ext cx="1890000" cy="58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GPS</a:t>
              </a:r>
              <a:endParaRPr sz="3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78113" y="1265238"/>
            <a:ext cx="3163888" cy="2395112"/>
            <a:chOff x="3011834" y="1505787"/>
            <a:chExt cx="2171379" cy="1754475"/>
          </a:xfrm>
        </p:grpSpPr>
        <p:pic>
          <p:nvPicPr>
            <p:cNvPr id="2" name="Shape 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11834" y="1505787"/>
              <a:ext cx="2171379" cy="175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Shape 99"/>
            <p:cNvSpPr txBox="1"/>
            <p:nvPr/>
          </p:nvSpPr>
          <p:spPr>
            <a:xfrm>
              <a:off x="3465273" y="1974417"/>
              <a:ext cx="1264500" cy="39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 dirty="0"/>
                <a:t>Brain</a:t>
              </a:r>
              <a:endParaRPr sz="26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35692" y="2146589"/>
            <a:ext cx="2039941" cy="2405679"/>
            <a:chOff x="7852506" y="1204865"/>
            <a:chExt cx="1961665" cy="2405679"/>
          </a:xfrm>
        </p:grpSpPr>
        <p:pic>
          <p:nvPicPr>
            <p:cNvPr id="15" name="Shape 89" descr="http://www.silvacompass.com/uploadedImages/Silva/Website_Assets/2014_2Fl_prod.png?n=66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52506" y="1204865"/>
              <a:ext cx="1464781" cy="21902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Shape 90"/>
            <p:cNvSpPr txBox="1"/>
            <p:nvPr/>
          </p:nvSpPr>
          <p:spPr>
            <a:xfrm>
              <a:off x="8032525" y="3179620"/>
              <a:ext cx="1781646" cy="430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Compass</a:t>
              </a:r>
              <a:endParaRPr sz="27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AutoShape 2" descr="Image result for circular arrows"/>
          <p:cNvSpPr>
            <a:spLocks noChangeAspect="1" noChangeArrowheads="1"/>
          </p:cNvSpPr>
          <p:nvPr/>
        </p:nvSpPr>
        <p:spPr bwMode="auto">
          <a:xfrm>
            <a:off x="155575" y="-2651125"/>
            <a:ext cx="5534025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Image result for circular arrows"/>
          <p:cNvSpPr>
            <a:spLocks noChangeAspect="1" noChangeArrowheads="1"/>
          </p:cNvSpPr>
          <p:nvPr/>
        </p:nvSpPr>
        <p:spPr bwMode="auto">
          <a:xfrm>
            <a:off x="307975" y="-2498725"/>
            <a:ext cx="5534025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8" descr="Two circular arrows free icon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eft-Right Arrow 26"/>
          <p:cNvSpPr/>
          <p:nvPr/>
        </p:nvSpPr>
        <p:spPr>
          <a:xfrm>
            <a:off x="3074987" y="5145912"/>
            <a:ext cx="2614613" cy="839355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-Right Arrow 27"/>
          <p:cNvSpPr/>
          <p:nvPr/>
        </p:nvSpPr>
        <p:spPr>
          <a:xfrm rot="18978686">
            <a:off x="1447744" y="3502879"/>
            <a:ext cx="1682861" cy="820737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-Right Arrow 28"/>
          <p:cNvSpPr/>
          <p:nvPr/>
        </p:nvSpPr>
        <p:spPr>
          <a:xfrm rot="1613125">
            <a:off x="5684692" y="2884870"/>
            <a:ext cx="1598072" cy="890445"/>
          </a:xfrm>
          <a:prstGeom prst="left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4513" y="427037"/>
            <a:ext cx="913112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Did I mention that these all work together?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617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845501" cy="559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/>
        </p:nvSpPr>
        <p:spPr>
          <a:xfrm>
            <a:off x="2971550" y="5887250"/>
            <a:ext cx="4207200" cy="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990000"/>
                </a:solidFill>
              </a:rPr>
              <a:t>END</a:t>
            </a:r>
            <a:endParaRPr sz="48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700" cy="124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GPS Device can provide ...</a:t>
            </a: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53400" y="1768475"/>
            <a:ext cx="9280500" cy="4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b="1" dirty="0"/>
              <a:t>Moving map </a:t>
            </a:r>
            <a:r>
              <a:rPr lang="en-US" b="1" dirty="0" smtClean="0"/>
              <a:t>centered </a:t>
            </a:r>
            <a:r>
              <a:rPr lang="en-US" b="1" dirty="0"/>
              <a:t>on </a:t>
            </a:r>
            <a:r>
              <a:rPr lang="en-US" b="1" dirty="0" smtClean="0"/>
              <a:t>user</a:t>
            </a:r>
            <a:endParaRPr b="1" dirty="0"/>
          </a:p>
          <a:p>
            <a:pPr marL="457200" lvl="0" indent="-317500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dirty="0"/>
              <a:t>Location, Bearings, Routes, Elevation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dirty="0"/>
              <a:t>Record Tracks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dirty="0"/>
              <a:t>Distance &amp; Elevation calculations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dirty="0"/>
              <a:t>Multiple maps, layers, images, </a:t>
            </a:r>
            <a:r>
              <a:rPr lang="en-US" dirty="0" err="1"/>
              <a:t>etc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dirty="0"/>
              <a:t>Digital compass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dirty="0"/>
              <a:t>Audible alerts to locations, altitudes, time</a:t>
            </a:r>
            <a:endParaRPr dirty="0"/>
          </a:p>
          <a:p>
            <a:pPr marL="0" lvl="0" indent="0" rtl="0">
              <a:spcBef>
                <a:spcPts val="1425"/>
              </a:spcBef>
              <a:spcAft>
                <a:spcPts val="1425"/>
              </a:spcAft>
              <a:buNone/>
            </a:pPr>
            <a:r>
              <a:rPr lang="en-US" sz="2800" b="1" dirty="0">
                <a:solidFill>
                  <a:srgbClr val="990000"/>
                </a:solidFill>
              </a:rPr>
              <a:t>A GPS is a: Map, Compass, Altimeter, Clock, ...</a:t>
            </a:r>
            <a:r>
              <a:rPr lang="en-US" sz="2800" b="1" dirty="0"/>
              <a:t/>
            </a:r>
            <a:br>
              <a:rPr lang="en-US" sz="2800" b="1" dirty="0"/>
            </a:br>
            <a:endParaRPr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More Could you Want??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112" y="1768476"/>
            <a:ext cx="6629399" cy="39163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A Topo Map that</a:t>
            </a:r>
            <a:r>
              <a:rPr lang="en-US" dirty="0" smtClean="0"/>
              <a:t>:</a:t>
            </a:r>
            <a:endParaRPr lang="en-US" dirty="0" smtClean="0"/>
          </a:p>
          <a:p>
            <a:pPr marL="6858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C00000"/>
                </a:solidFill>
              </a:rPr>
              <a:t>Always knows where you are</a:t>
            </a:r>
          </a:p>
          <a:p>
            <a:pPr marL="6858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C00000"/>
                </a:solidFill>
              </a:rPr>
              <a:t>Points where you should go</a:t>
            </a:r>
          </a:p>
          <a:p>
            <a:pPr marL="6858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C00000"/>
                </a:solidFill>
              </a:rPr>
              <a:t>Leads you along a path</a:t>
            </a:r>
          </a:p>
          <a:p>
            <a:pPr marL="6858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T</a:t>
            </a:r>
            <a:r>
              <a:rPr lang="en-US" sz="2800" b="1" dirty="0" smtClean="0">
                <a:solidFill>
                  <a:srgbClr val="C00000"/>
                </a:solidFill>
              </a:rPr>
              <a:t>ells you how far you’ve gone and have yet to go. 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6858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(And maybe: calendar, horoscopes, celebrity gossip, food reviews, games, …)</a:t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/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800" b="1" dirty="0" smtClean="0">
                <a:solidFill>
                  <a:srgbClr val="C00000"/>
                </a:solidFill>
              </a:rPr>
              <a:t>And </a:t>
            </a:r>
            <a:r>
              <a:rPr lang="en-US" sz="2800" b="1" dirty="0" smtClean="0">
                <a:solidFill>
                  <a:srgbClr val="C00000"/>
                </a:solidFill>
              </a:rPr>
              <a:t>it fits in your pocket!</a:t>
            </a:r>
          </a:p>
          <a:p>
            <a:pPr marL="6858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3076" name="Picture 4" descr="Image result for gaia gps screensh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961" y="1493838"/>
            <a:ext cx="2573226" cy="45720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112" y="62155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0">
              <a:spcAft>
                <a:spcPts val="600"/>
              </a:spcAft>
            </a:pPr>
            <a:r>
              <a:rPr lang="en-US" sz="2800" dirty="0"/>
              <a:t>(Why am I taking Navigation if this thing exists???)</a:t>
            </a:r>
          </a:p>
        </p:txBody>
      </p:sp>
    </p:spTree>
    <p:extLst>
      <p:ext uri="{BB962C8B-B14F-4D97-AF65-F5344CB8AC3E}">
        <p14:creationId xmlns:p14="http://schemas.microsoft.com/office/powerpoint/2010/main" val="277092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8350" y="-246625"/>
            <a:ext cx="5492275" cy="348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503250" y="133575"/>
            <a:ext cx="7080300" cy="14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So Why Isn’t GPS All I Need?</a:t>
            </a:r>
            <a:endParaRPr sz="4000"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68312" y="1874837"/>
            <a:ext cx="9056700" cy="4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dirty="0">
                <a:solidFill>
                  <a:srgbClr val="C00000"/>
                </a:solidFill>
              </a:rPr>
              <a:t>Electronics are Unreliable!</a:t>
            </a:r>
            <a:endParaRPr dirty="0">
              <a:solidFill>
                <a:srgbClr val="C00000"/>
              </a:solidFill>
            </a:endParaRPr>
          </a:p>
          <a:p>
            <a:pPr marL="914400" lvl="1" indent="-317500" rtl="0">
              <a:spcBef>
                <a:spcPts val="0"/>
              </a:spcBef>
              <a:spcAft>
                <a:spcPts val="600"/>
              </a:spcAft>
              <a:buSzPts val="1400"/>
              <a:buChar char="○"/>
            </a:pPr>
            <a:r>
              <a:rPr lang="en-US" dirty="0"/>
              <a:t>Batteries, Diabolical Gremlins of Software, Operator Error, </a:t>
            </a:r>
            <a:r>
              <a:rPr lang="en-US" dirty="0" err="1"/>
              <a:t>etc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600"/>
              </a:spcAft>
              <a:buSzPts val="1400"/>
              <a:buChar char="○"/>
            </a:pPr>
            <a:r>
              <a:rPr lang="en-US" dirty="0"/>
              <a:t>Digital compasses require unpredictable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re-calibration </a:t>
            </a:r>
            <a:r>
              <a:rPr lang="en-US" sz="2400" dirty="0" smtClean="0"/>
              <a:t>(often don’t </a:t>
            </a:r>
            <a:r>
              <a:rPr lang="en-US" sz="2400" dirty="0"/>
              <a:t>work when you need them)</a:t>
            </a:r>
            <a:endParaRPr sz="2400" dirty="0"/>
          </a:p>
          <a:p>
            <a:pPr marL="457200" lvl="0" indent="-317500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dirty="0">
                <a:solidFill>
                  <a:srgbClr val="C00000"/>
                </a:solidFill>
              </a:rPr>
              <a:t>Insufficient power for continuous operation</a:t>
            </a:r>
            <a:endParaRPr dirty="0">
              <a:solidFill>
                <a:srgbClr val="C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dirty="0">
                <a:solidFill>
                  <a:srgbClr val="C00000"/>
                </a:solidFill>
              </a:rPr>
              <a:t>Don’t trust just one tool</a:t>
            </a:r>
            <a:endParaRPr dirty="0">
              <a:solidFill>
                <a:srgbClr val="C00000"/>
              </a:solidFill>
            </a:endParaRPr>
          </a:p>
          <a:p>
            <a:pPr marL="457200" lvl="0" indent="-31750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en-US" dirty="0">
                <a:solidFill>
                  <a:srgbClr val="C00000"/>
                </a:solidFill>
              </a:rPr>
              <a:t>Some things are hard with GPS, easy with compass </a:t>
            </a:r>
            <a:r>
              <a:rPr lang="en-US" sz="2400" dirty="0" smtClean="0"/>
              <a:t>(</a:t>
            </a:r>
            <a:r>
              <a:rPr lang="en-US" sz="2400" dirty="0" err="1" smtClean="0"/>
              <a:t>eg</a:t>
            </a:r>
            <a:r>
              <a:rPr lang="en-US" sz="2400" dirty="0" smtClean="0"/>
              <a:t>: intersections </a:t>
            </a:r>
            <a:r>
              <a:rPr lang="en-US" sz="2400" dirty="0"/>
              <a:t>of bearings,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How does GPS </a:t>
            </a:r>
            <a:r>
              <a:rPr lang="en-US" sz="44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Work?</a:t>
            </a:r>
            <a:endParaRPr sz="4400" b="0" i="0" u="none" strike="noStrike" cap="none" dirty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468312" y="1722437"/>
            <a:ext cx="9056700" cy="486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075" rIns="0" bIns="0" anchor="t" anchorCtr="0">
            <a:noAutofit/>
          </a:bodyPr>
          <a:lstStyle/>
          <a:p>
            <a:pPr marL="457200" marR="0" lvl="0" indent="-4572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2800" dirty="0"/>
              <a:t>24 </a:t>
            </a:r>
            <a:r>
              <a:rPr lang="en-US" sz="2800" dirty="0" err="1"/>
              <a:t>sateliites</a:t>
            </a:r>
            <a:r>
              <a:rPr lang="en-US" sz="2800" dirty="0"/>
              <a:t> in 12,550 mile altitude </a:t>
            </a:r>
            <a:r>
              <a:rPr lang="en-US" sz="2800" dirty="0" smtClean="0"/>
              <a:t>orbit</a:t>
            </a:r>
            <a:br>
              <a:rPr lang="en-US" sz="2800" dirty="0" smtClean="0"/>
            </a:br>
            <a:r>
              <a:rPr lang="en-US" sz="2800" dirty="0" smtClean="0"/>
              <a:t>	</a:t>
            </a:r>
            <a:r>
              <a:rPr lang="en-US" sz="2400" dirty="0" smtClean="0"/>
              <a:t>(not geo-synchronous)</a:t>
            </a:r>
            <a:r>
              <a:rPr lang="en-US" sz="2800" dirty="0"/>
              <a:t/>
            </a:r>
            <a:br>
              <a:rPr lang="en-US" sz="2800" dirty="0"/>
            </a:br>
            <a:endParaRPr sz="1200" dirty="0"/>
          </a:p>
          <a:p>
            <a:pPr marL="457200" marR="0" lvl="0" indent="-4572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Satellites are continuously transmitting the current time and orbit information.</a:t>
            </a:r>
            <a:endParaRPr sz="2800" dirty="0"/>
          </a:p>
          <a:p>
            <a:pPr marL="457200" marR="0" lvl="0" indent="-4572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 GPS receiver calculates Time of Flight (TOF) of the signal from the satellite to the receiver. </a:t>
            </a:r>
            <a:endParaRPr sz="2800" dirty="0"/>
          </a:p>
          <a:p>
            <a:pPr marL="457200" marR="0" lvl="0" indent="-457200" algn="l" rtl="0">
              <a:lnSpc>
                <a:spcPct val="93000"/>
              </a:lnSpc>
              <a:spcBef>
                <a:spcPts val="142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 distance to the satellite</a:t>
            </a:r>
            <a:br>
              <a:rPr lang="en-US" sz="28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sz="28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can be calculated from </a:t>
            </a:r>
            <a:r>
              <a:rPr lang="en-US" sz="2800" b="0" i="0" u="none" strike="noStrike" cap="none" dirty="0" smtClea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the TOF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2800" dirty="0"/>
          </a:p>
        </p:txBody>
      </p:sp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5312" y="4770436"/>
            <a:ext cx="2761362" cy="266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 descr="http://www.mapofusa.net/geo-map-us.gif"/>
          <p:cNvPicPr preferRelativeResize="0"/>
          <p:nvPr/>
        </p:nvPicPr>
        <p:blipFill rotWithShape="1">
          <a:blip r:embed="rId3">
            <a:alphaModFix/>
          </a:blip>
          <a:srcRect r="18966"/>
          <a:stretch/>
        </p:blipFill>
        <p:spPr>
          <a:xfrm>
            <a:off x="-1" y="-30163"/>
            <a:ext cx="10058400" cy="75814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Shape 137"/>
          <p:cNvGrpSpPr/>
          <p:nvPr/>
        </p:nvGrpSpPr>
        <p:grpSpPr>
          <a:xfrm>
            <a:off x="-409453" y="-907928"/>
            <a:ext cx="5390270" cy="5390270"/>
            <a:chOff x="-409453" y="-907928"/>
            <a:chExt cx="5390270" cy="5390270"/>
          </a:xfrm>
        </p:grpSpPr>
        <p:sp>
          <p:nvSpPr>
            <p:cNvPr id="138" name="Shape 138"/>
            <p:cNvSpPr/>
            <p:nvPr/>
          </p:nvSpPr>
          <p:spPr>
            <a:xfrm>
              <a:off x="-409453" y="-907928"/>
              <a:ext cx="5390270" cy="5390270"/>
            </a:xfrm>
            <a:prstGeom prst="donut">
              <a:avLst>
                <a:gd name="adj" fmla="val 47339"/>
              </a:avLst>
            </a:prstGeom>
            <a:noFill/>
            <a:ln w="349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Times New Roman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9" name="Shape 139"/>
            <p:cNvCxnSpPr>
              <a:endCxn id="138" idx="6"/>
            </p:cNvCxnSpPr>
            <p:nvPr/>
          </p:nvCxnSpPr>
          <p:spPr>
            <a:xfrm>
              <a:off x="2449417" y="1787207"/>
              <a:ext cx="2531400" cy="0"/>
            </a:xfrm>
            <a:prstGeom prst="straightConnector1">
              <a:avLst/>
            </a:prstGeom>
            <a:solidFill>
              <a:srgbClr val="00B8FF"/>
            </a:solidFill>
            <a:ln w="44450" cap="flat" cmpd="sng">
              <a:solidFill>
                <a:srgbClr val="7030A0"/>
              </a:solidFill>
              <a:prstDash val="solid"/>
              <a:round/>
              <a:headEnd type="none" w="sm" len="sm"/>
              <a:tailEnd type="stealth" w="sm" len="sm"/>
            </a:ln>
          </p:spPr>
        </p:cxnSp>
        <p:sp>
          <p:nvSpPr>
            <p:cNvPr id="140" name="Shape 140"/>
            <p:cNvSpPr txBox="1"/>
            <p:nvPr/>
          </p:nvSpPr>
          <p:spPr>
            <a:xfrm>
              <a:off x="2601912" y="1493837"/>
              <a:ext cx="2057400" cy="664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1028 km from Boise</a:t>
              </a:r>
              <a:endParaRPr sz="20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Shape 141"/>
          <p:cNvGrpSpPr/>
          <p:nvPr/>
        </p:nvGrpSpPr>
        <p:grpSpPr>
          <a:xfrm>
            <a:off x="4049049" y="-1061676"/>
            <a:ext cx="5929297" cy="5929297"/>
            <a:chOff x="-678966" y="-1177441"/>
            <a:chExt cx="5929297" cy="5929297"/>
          </a:xfrm>
        </p:grpSpPr>
        <p:sp>
          <p:nvSpPr>
            <p:cNvPr id="142" name="Shape 142"/>
            <p:cNvSpPr/>
            <p:nvPr/>
          </p:nvSpPr>
          <p:spPr>
            <a:xfrm>
              <a:off x="-678966" y="-1177441"/>
              <a:ext cx="5929297" cy="5929297"/>
            </a:xfrm>
            <a:prstGeom prst="donut">
              <a:avLst>
                <a:gd name="adj" fmla="val 47339"/>
              </a:avLst>
            </a:prstGeom>
            <a:noFill/>
            <a:ln w="349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Times New Roman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3" name="Shape 143"/>
            <p:cNvCxnSpPr>
              <a:endCxn id="142" idx="6"/>
            </p:cNvCxnSpPr>
            <p:nvPr/>
          </p:nvCxnSpPr>
          <p:spPr>
            <a:xfrm>
              <a:off x="2449531" y="1787207"/>
              <a:ext cx="2800800" cy="0"/>
            </a:xfrm>
            <a:prstGeom prst="straightConnector1">
              <a:avLst/>
            </a:prstGeom>
            <a:solidFill>
              <a:srgbClr val="00B8FF"/>
            </a:solidFill>
            <a:ln w="44450" cap="flat" cmpd="sng">
              <a:solidFill>
                <a:srgbClr val="7030A0"/>
              </a:solidFill>
              <a:prstDash val="solid"/>
              <a:round/>
              <a:headEnd type="none" w="sm" len="sm"/>
              <a:tailEnd type="stealth" w="sm" len="sm"/>
            </a:ln>
          </p:spPr>
        </p:cxnSp>
        <p:sp>
          <p:nvSpPr>
            <p:cNvPr id="144" name="Shape 144"/>
            <p:cNvSpPr txBox="1"/>
            <p:nvPr/>
          </p:nvSpPr>
          <p:spPr>
            <a:xfrm>
              <a:off x="2601912" y="1493837"/>
              <a:ext cx="2057400" cy="664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1125 km from Minneapolis</a:t>
              </a:r>
              <a:endParaRPr sz="20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" name="Shape 145"/>
          <p:cNvGrpSpPr/>
          <p:nvPr/>
        </p:nvGrpSpPr>
        <p:grpSpPr>
          <a:xfrm>
            <a:off x="131275" y="2424863"/>
            <a:ext cx="4900245" cy="4904509"/>
            <a:chOff x="-409453" y="-907928"/>
            <a:chExt cx="5390270" cy="5390270"/>
          </a:xfrm>
        </p:grpSpPr>
        <p:sp>
          <p:nvSpPr>
            <p:cNvPr id="146" name="Shape 146"/>
            <p:cNvSpPr/>
            <p:nvPr/>
          </p:nvSpPr>
          <p:spPr>
            <a:xfrm>
              <a:off x="-409453" y="-907928"/>
              <a:ext cx="5390270" cy="5390270"/>
            </a:xfrm>
            <a:prstGeom prst="donut">
              <a:avLst>
                <a:gd name="adj" fmla="val 47339"/>
              </a:avLst>
            </a:prstGeom>
            <a:noFill/>
            <a:ln w="34925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Times New Roman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7" name="Shape 147"/>
            <p:cNvCxnSpPr>
              <a:endCxn id="146" idx="6"/>
            </p:cNvCxnSpPr>
            <p:nvPr/>
          </p:nvCxnSpPr>
          <p:spPr>
            <a:xfrm>
              <a:off x="2449417" y="1787207"/>
              <a:ext cx="2531400" cy="0"/>
            </a:xfrm>
            <a:prstGeom prst="straightConnector1">
              <a:avLst/>
            </a:prstGeom>
            <a:solidFill>
              <a:srgbClr val="00B8FF"/>
            </a:solidFill>
            <a:ln w="44450" cap="flat" cmpd="sng">
              <a:solidFill>
                <a:srgbClr val="7030A0"/>
              </a:solidFill>
              <a:prstDash val="solid"/>
              <a:round/>
              <a:headEnd type="none" w="sm" len="sm"/>
              <a:tailEnd type="stealth" w="sm" len="sm"/>
            </a:ln>
          </p:spPr>
        </p:cxnSp>
        <p:sp>
          <p:nvSpPr>
            <p:cNvPr id="148" name="Shape 148"/>
            <p:cNvSpPr txBox="1"/>
            <p:nvPr/>
          </p:nvSpPr>
          <p:spPr>
            <a:xfrm>
              <a:off x="2601912" y="1493837"/>
              <a:ext cx="2057399" cy="7306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rPr>
                <a:t>943 km from Phoenix</a:t>
              </a:r>
              <a:endParaRPr sz="20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" name="Shape 149"/>
          <p:cNvSpPr txBox="1"/>
          <p:nvPr/>
        </p:nvSpPr>
        <p:spPr>
          <a:xfrm>
            <a:off x="330640" y="6122107"/>
            <a:ext cx="9056687" cy="85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are we?</a:t>
            </a:r>
            <a:endParaRPr sz="4400" baseline="30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" name="Shape 150"/>
          <p:cNvGrpSpPr/>
          <p:nvPr/>
        </p:nvGrpSpPr>
        <p:grpSpPr>
          <a:xfrm>
            <a:off x="4055076" y="2940414"/>
            <a:ext cx="2010241" cy="830570"/>
            <a:chOff x="-678966" y="-1177441"/>
            <a:chExt cx="14359393" cy="5929297"/>
          </a:xfrm>
        </p:grpSpPr>
        <p:sp>
          <p:nvSpPr>
            <p:cNvPr id="151" name="Shape 151"/>
            <p:cNvSpPr/>
            <p:nvPr/>
          </p:nvSpPr>
          <p:spPr>
            <a:xfrm>
              <a:off x="-678966" y="-1177441"/>
              <a:ext cx="5929297" cy="5929297"/>
            </a:xfrm>
            <a:prstGeom prst="donut">
              <a:avLst>
                <a:gd name="adj" fmla="val 37760"/>
              </a:avLst>
            </a:prstGeom>
            <a:noFill/>
            <a:ln w="349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Times New Roman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Shape 152"/>
            <p:cNvSpPr txBox="1"/>
            <p:nvPr/>
          </p:nvSpPr>
          <p:spPr>
            <a:xfrm>
              <a:off x="2601912" y="1630089"/>
              <a:ext cx="11078515" cy="27025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Denver!</a:t>
              </a:r>
              <a:endPara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22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/>
        </p:nvSpPr>
        <p:spPr>
          <a:xfrm>
            <a:off x="696912" y="228600"/>
            <a:ext cx="8991600" cy="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3075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3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 </a:t>
            </a:r>
            <a:r>
              <a:rPr lang="en-US" sz="3200" dirty="0" smtClean="0"/>
              <a:t>really, we need to think about Spheres: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Ideally, Four Satellites With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Dispersed Positions</a:t>
            </a:r>
            <a:endParaRPr dirty="0"/>
          </a:p>
        </p:txBody>
      </p:sp>
      <p:pic>
        <p:nvPicPr>
          <p:cNvPr id="159" name="Shape 159" descr="Satellite Ranging.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1" y="1570036"/>
            <a:ext cx="10069513" cy="5285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/>
          <p:nvPr/>
        </p:nvSpPr>
        <p:spPr>
          <a:xfrm>
            <a:off x="6716712" y="6370637"/>
            <a:ext cx="3124200" cy="3048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875</Words>
  <Application>Microsoft Office PowerPoint</Application>
  <PresentationFormat>Custom</PresentationFormat>
  <Paragraphs>200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Times New Roman</vt:lpstr>
      <vt:lpstr>Tahoma</vt:lpstr>
      <vt:lpstr>Office Theme</vt:lpstr>
      <vt:lpstr>Wilderness GPS Navigation</vt:lpstr>
      <vt:lpstr>What I Might Discuss …</vt:lpstr>
      <vt:lpstr>If You Remember Nothing Else ...</vt:lpstr>
      <vt:lpstr>GPS Device can provide ...</vt:lpstr>
      <vt:lpstr>What More Could you Want??</vt:lpstr>
      <vt:lpstr>So Why Isn’t GPS All I Need?</vt:lpstr>
      <vt:lpstr>How does GPS Work?</vt:lpstr>
      <vt:lpstr>PowerPoint Presentation</vt:lpstr>
      <vt:lpstr>PowerPoint Presentation</vt:lpstr>
      <vt:lpstr>GPS Receivers ONLY need Satellite signals</vt:lpstr>
      <vt:lpstr>Common Accuracy Issues</vt:lpstr>
      <vt:lpstr>Signal Reflections - Multipath</vt:lpstr>
      <vt:lpstr>PowerPoint Presentation</vt:lpstr>
      <vt:lpstr>Battery Management </vt:lpstr>
      <vt:lpstr>GPS Concepts: Waypoints</vt:lpstr>
      <vt:lpstr>PowerPoint Presentation</vt:lpstr>
      <vt:lpstr>Tracks vs Routes</vt:lpstr>
      <vt:lpstr>Actual vs Conceptual Tracks </vt:lpstr>
      <vt:lpstr>Another example: 3 Way Peak </vt:lpstr>
      <vt:lpstr>Layers -  Loadable Maps, Images, etc</vt:lpstr>
      <vt:lpstr>Pre-Trip Planning  with Online Tools</vt:lpstr>
      <vt:lpstr>PowerPoint Presentation</vt:lpstr>
      <vt:lpstr>Field Exercises this weekend: We might be able to help you with...</vt:lpstr>
      <vt:lpstr>Smartphone vs Dedicated Device</vt:lpstr>
      <vt:lpstr>Field Exercise Prep for Sat or Sun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GPS Navigation</dc:title>
  <dc:creator>John Dunlap</dc:creator>
  <cp:lastModifiedBy>John Dunlap</cp:lastModifiedBy>
  <cp:revision>46</cp:revision>
  <dcterms:modified xsi:type="dcterms:W3CDTF">2018-04-19T23:40:37Z</dcterms:modified>
</cp:coreProperties>
</file>